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301" r:id="rId4"/>
    <p:sldId id="292" r:id="rId5"/>
    <p:sldId id="294" r:id="rId6"/>
    <p:sldId id="293" r:id="rId7"/>
    <p:sldId id="304" r:id="rId8"/>
    <p:sldId id="305" r:id="rId9"/>
    <p:sldId id="306" r:id="rId10"/>
    <p:sldId id="296" r:id="rId11"/>
    <p:sldId id="295" r:id="rId12"/>
    <p:sldId id="289" r:id="rId13"/>
    <p:sldId id="283" r:id="rId14"/>
    <p:sldId id="280" r:id="rId15"/>
    <p:sldId id="303" r:id="rId16"/>
    <p:sldId id="299" r:id="rId17"/>
  </p:sldIdLst>
  <p:sldSz cx="9144000" cy="6858000" type="screen4x3"/>
  <p:notesSz cx="6834188" cy="9979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85"/>
    <a:srgbClr val="4F8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97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2262" y="-96"/>
      </p:cViewPr>
      <p:guideLst>
        <p:guide orient="horz" pos="3144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70325" y="0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A08DE-1DCE-44EA-97F9-2F8480B56E5E}" type="datetimeFigureOut">
              <a:rPr lang="de-DE"/>
              <a:pPr>
                <a:defRPr/>
              </a:pPr>
              <a:t>20.06.2014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77375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70325" y="9477375"/>
            <a:ext cx="2962275" cy="500063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DD8627-DE30-43D6-BBF9-6AE1506AD1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32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6972F5-80F9-42AF-9FC9-311C9EF13089}" type="datetimeFigureOut">
              <a:rPr lang="de-DE"/>
              <a:pPr>
                <a:defRPr/>
              </a:pPr>
              <a:t>20.06.2014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40275"/>
            <a:ext cx="5468938" cy="4491038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77375"/>
            <a:ext cx="2962275" cy="500063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70325" y="9477375"/>
            <a:ext cx="2962275" cy="500063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0C9A45-D6FF-4D90-8EBE-6BDAD21581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40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9A45-D6FF-4D90-8EBE-6BDAD215811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2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7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32DD4-1152-4FBE-94DF-D02E368E47F6}" type="datetime1">
              <a:rPr lang="de-DE"/>
              <a:pPr>
                <a:defRPr/>
              </a:pPr>
              <a:t>20.06.2014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8BF9D2-60C7-431D-A600-ACE4C0660E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sz="1400" b="1" smtClean="0">
                <a:solidFill>
                  <a:srgbClr val="FFFFFF"/>
                </a:solidFill>
                <a:latin typeface="Trebuchet MS" panose="020B0603020202020204" pitchFamily="34" charset="0"/>
              </a:rPr>
              <a:t>Prof. Dr. phil. Ralph Dreher</a:t>
            </a:r>
          </a:p>
          <a:p>
            <a:pPr algn="r" eaLnBrk="1" hangingPunct="1">
              <a:defRPr/>
            </a:pPr>
            <a:r>
              <a:rPr lang="de-DE" sz="1400" b="1" smtClean="0">
                <a:solidFill>
                  <a:srgbClr val="FFFFFF"/>
                </a:solidFill>
                <a:latin typeface="Trebuchet MS" panose="020B0603020202020204" pitchFamily="34" charset="0"/>
              </a:rPr>
              <a:t>www.tvd-edu.com</a:t>
            </a:r>
          </a:p>
        </p:txBody>
      </p:sp>
      <p:pic>
        <p:nvPicPr>
          <p:cNvPr id="1030" name="Bild 15" descr="logo_uni_si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22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6115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 descr="Z:\Pressestelle\Logos\Fak4_Logo_we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4450"/>
            <a:ext cx="2130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feld 25"/>
          <p:cNvSpPr txBox="1">
            <a:spLocks noChangeArrowheads="1"/>
          </p:cNvSpPr>
          <p:nvPr userDrawn="1"/>
        </p:nvSpPr>
        <p:spPr bwMode="auto">
          <a:xfrm>
            <a:off x="1260475" y="549275"/>
            <a:ext cx="518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1100" b="1" smtClean="0">
                <a:latin typeface="Trebuchet MS" panose="020B0603020202020204" pitchFamily="34" charset="0"/>
              </a:rPr>
              <a:t>Department ETI – Elektrotechnik und Informatik</a:t>
            </a:r>
          </a:p>
          <a:p>
            <a:pPr eaLnBrk="1" hangingPunct="1">
              <a:defRPr/>
            </a:pPr>
            <a:r>
              <a:rPr lang="de-DE" sz="1100" b="1" smtClean="0">
                <a:latin typeface="Trebuchet MS" panose="020B0603020202020204" pitchFamily="34" charset="0"/>
              </a:rPr>
              <a:t>Lehrstuhl Technik und ihre Didaktik am Berufskolleg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liss 2 Regular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liss 2 Regular" pitchFamily="50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iss 2 Regular" pitchFamily="50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liss 2 Regular" pitchFamily="50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liss 2 Regular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reher.tvd@uni-siegen.de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uNzKK-V--Q?feature=player_detailpag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3" name="Textfeld 4"/>
          <p:cNvSpPr txBox="1">
            <a:spLocks noChangeArrowheads="1"/>
          </p:cNvSpPr>
          <p:nvPr/>
        </p:nvSpPr>
        <p:spPr bwMode="auto">
          <a:xfrm>
            <a:off x="525463" y="1484313"/>
            <a:ext cx="311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i="1">
                <a:latin typeface="Calibri" panose="020F0502020204030204" pitchFamily="34" charset="0"/>
              </a:rPr>
              <a:t>Univ.-Prof. Dr. Ralph Dreher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195736" y="2852936"/>
            <a:ext cx="4929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/>
              <a:t>Alternative:</a:t>
            </a:r>
          </a:p>
          <a:p>
            <a:endParaRPr lang="de-DE" sz="3600" b="1" dirty="0"/>
          </a:p>
          <a:p>
            <a:r>
              <a:rPr lang="de-DE" sz="3600" b="1" dirty="0" smtClean="0"/>
              <a:t>Lehramt Berufskolleg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3454668" y="6142095"/>
            <a:ext cx="2773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Die ganzheitliche</a:t>
            </a:r>
          </a:p>
          <a:p>
            <a:pPr algn="ctr" eaLnBrk="1" hangingPunct="1"/>
            <a:r>
              <a:rPr lang="de-DE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de-DE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erufliche Handlung</a:t>
            </a:r>
            <a:endParaRPr lang="de-DE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bg1"/>
                </a:solidFill>
              </a:rPr>
              <a:t>dreher.tvd@uni-siegen.de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1034946"/>
            <a:ext cx="9144000" cy="461665"/>
          </a:xfrm>
          <a:prstGeom prst="rect">
            <a:avLst/>
          </a:prstGeom>
          <a:solidFill>
            <a:srgbClr val="0303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Was kennzeichnet modernen berufsbildenden Unterricht ?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722783" y="2162937"/>
            <a:ext cx="3861197" cy="37649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082032" y="3599720"/>
            <a:ext cx="841669" cy="2769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200" b="1"/>
              <a:t>Planen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981525" y="5696196"/>
            <a:ext cx="1409822" cy="278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200" b="1"/>
              <a:t>Umsetzen</a:t>
            </a:r>
          </a:p>
        </p:txBody>
      </p:sp>
      <p:sp>
        <p:nvSpPr>
          <p:cNvPr id="13" name="Gleichschenkliges Dreieck 12"/>
          <p:cNvSpPr/>
          <p:nvPr/>
        </p:nvSpPr>
        <p:spPr bwMode="auto">
          <a:xfrm rot="14841613" flipH="1">
            <a:off x="5377658" y="5598200"/>
            <a:ext cx="333374" cy="27463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Textfeld 22"/>
          <p:cNvSpPr txBox="1">
            <a:spLocks noChangeArrowheads="1"/>
          </p:cNvSpPr>
          <p:nvPr/>
        </p:nvSpPr>
        <p:spPr bwMode="auto">
          <a:xfrm>
            <a:off x="145681" y="2876037"/>
            <a:ext cx="2353978" cy="369332"/>
          </a:xfrm>
          <a:prstGeom prst="rect">
            <a:avLst/>
          </a:prstGeom>
          <a:solidFill>
            <a:srgbClr val="0303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b="1" i="1" dirty="0" smtClean="0">
                <a:solidFill>
                  <a:schemeClr val="bg1"/>
                </a:solidFill>
              </a:rPr>
              <a:t>Lehrkraft konzipiert</a:t>
            </a:r>
            <a:endParaRPr lang="de-DE" b="1" i="1" dirty="0">
              <a:solidFill>
                <a:schemeClr val="bg1"/>
              </a:solidFill>
            </a:endParaRPr>
          </a:p>
        </p:txBody>
      </p:sp>
      <p:sp>
        <p:nvSpPr>
          <p:cNvPr id="20" name="Textfeld 23"/>
          <p:cNvSpPr txBox="1">
            <a:spLocks noChangeArrowheads="1"/>
          </p:cNvSpPr>
          <p:nvPr/>
        </p:nvSpPr>
        <p:spPr bwMode="auto">
          <a:xfrm>
            <a:off x="6750751" y="3028585"/>
            <a:ext cx="2376264" cy="369332"/>
          </a:xfrm>
          <a:prstGeom prst="rect">
            <a:avLst/>
          </a:prstGeom>
          <a:solidFill>
            <a:srgbClr val="0303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b="1" i="1" dirty="0" smtClean="0">
                <a:solidFill>
                  <a:schemeClr val="bg1"/>
                </a:solidFill>
              </a:rPr>
              <a:t>Lehrkraft wählt aus</a:t>
            </a:r>
            <a:endParaRPr lang="de-DE" b="1" i="1" dirty="0">
              <a:solidFill>
                <a:schemeClr val="bg1"/>
              </a:solidFill>
            </a:endParaRPr>
          </a:p>
        </p:txBody>
      </p:sp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2691484" y="2507951"/>
            <a:ext cx="1072522" cy="2769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200" b="1" dirty="0"/>
              <a:t>Reflektieren</a:t>
            </a:r>
          </a:p>
        </p:txBody>
      </p:sp>
      <p:sp>
        <p:nvSpPr>
          <p:cNvPr id="12" name="Gleichschenkliges Dreieck 11"/>
          <p:cNvSpPr/>
          <p:nvPr/>
        </p:nvSpPr>
        <p:spPr bwMode="auto">
          <a:xfrm rot="9481739" flipH="1">
            <a:off x="6290110" y="3316620"/>
            <a:ext cx="276882" cy="26485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 bwMode="auto">
          <a:xfrm rot="2948754" flipH="1">
            <a:off x="2926860" y="2728578"/>
            <a:ext cx="333374" cy="27305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Gleichschenkliges Dreieck 40"/>
          <p:cNvSpPr/>
          <p:nvPr/>
        </p:nvSpPr>
        <p:spPr bwMode="auto">
          <a:xfrm rot="2315814" flipH="1" flipV="1">
            <a:off x="2601894" y="4585002"/>
            <a:ext cx="382580" cy="31693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Textfeld 11"/>
          <p:cNvSpPr txBox="1">
            <a:spLocks noChangeArrowheads="1"/>
          </p:cNvSpPr>
          <p:nvPr/>
        </p:nvSpPr>
        <p:spPr bwMode="auto">
          <a:xfrm>
            <a:off x="4141639" y="2050546"/>
            <a:ext cx="1072522" cy="2769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200" b="1" dirty="0" smtClean="0"/>
              <a:t>Informieren</a:t>
            </a:r>
            <a:endParaRPr lang="de-DE" sz="1200" b="1" dirty="0"/>
          </a:p>
        </p:txBody>
      </p:sp>
      <p:sp>
        <p:nvSpPr>
          <p:cNvPr id="43" name="Textfeld 11"/>
          <p:cNvSpPr txBox="1">
            <a:spLocks noChangeArrowheads="1"/>
          </p:cNvSpPr>
          <p:nvPr/>
        </p:nvSpPr>
        <p:spPr bwMode="auto">
          <a:xfrm>
            <a:off x="2131726" y="4202627"/>
            <a:ext cx="116283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200" b="1" dirty="0" smtClean="0"/>
              <a:t>Kontrollieren</a:t>
            </a:r>
            <a:endParaRPr lang="de-DE" sz="1200" b="1" dirty="0"/>
          </a:p>
        </p:txBody>
      </p:sp>
      <p:sp>
        <p:nvSpPr>
          <p:cNvPr id="45" name="Textfeld 20"/>
          <p:cNvSpPr txBox="1">
            <a:spLocks noChangeArrowheads="1"/>
          </p:cNvSpPr>
          <p:nvPr/>
        </p:nvSpPr>
        <p:spPr bwMode="auto">
          <a:xfrm>
            <a:off x="886619" y="1700808"/>
            <a:ext cx="73707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/>
              <a:t>Lernsituation auf Basis von realen Arbeitsaufträgen im Berufsfeld</a:t>
            </a:r>
          </a:p>
        </p:txBody>
      </p:sp>
      <p:sp>
        <p:nvSpPr>
          <p:cNvPr id="40" name="Abgerundete rechteckige Legende 39"/>
          <p:cNvSpPr/>
          <p:nvPr/>
        </p:nvSpPr>
        <p:spPr>
          <a:xfrm>
            <a:off x="712072" y="1571217"/>
            <a:ext cx="1771696" cy="591720"/>
          </a:xfrm>
          <a:prstGeom prst="wedgeRoundRectCallout">
            <a:avLst>
              <a:gd name="adj1" fmla="val -22043"/>
              <a:gd name="adj2" fmla="val 165119"/>
              <a:gd name="adj3" fmla="val 16667"/>
            </a:avLst>
          </a:prstGeom>
          <a:noFill/>
          <a:ln>
            <a:solidFill>
              <a:srgbClr val="030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 rechteckige Legende 48"/>
          <p:cNvSpPr/>
          <p:nvPr/>
        </p:nvSpPr>
        <p:spPr>
          <a:xfrm flipH="1">
            <a:off x="4686436" y="1620885"/>
            <a:ext cx="1941708" cy="522597"/>
          </a:xfrm>
          <a:prstGeom prst="wedgeRoundRectCallout">
            <a:avLst>
              <a:gd name="adj1" fmla="val -75597"/>
              <a:gd name="adj2" fmla="val 202545"/>
              <a:gd name="adj3" fmla="val 16667"/>
            </a:avLst>
          </a:prstGeom>
          <a:noFill/>
          <a:ln>
            <a:solidFill>
              <a:srgbClr val="030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4" name="Gruppieren 53"/>
          <p:cNvGrpSpPr/>
          <p:nvPr/>
        </p:nvGrpSpPr>
        <p:grpSpPr>
          <a:xfrm>
            <a:off x="3121498" y="2419727"/>
            <a:ext cx="3132961" cy="2721307"/>
            <a:chOff x="3073576" y="2311615"/>
            <a:chExt cx="3132961" cy="2721307"/>
          </a:xfrm>
        </p:grpSpPr>
        <p:sp>
          <p:nvSpPr>
            <p:cNvPr id="55" name="Gleichschenkliges Dreieck 54"/>
            <p:cNvSpPr/>
            <p:nvPr/>
          </p:nvSpPr>
          <p:spPr>
            <a:xfrm>
              <a:off x="3203848" y="2564905"/>
              <a:ext cx="2808311" cy="216024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56" name="Textfeld 3"/>
            <p:cNvSpPr txBox="1">
              <a:spLocks noChangeArrowheads="1"/>
            </p:cNvSpPr>
            <p:nvPr/>
          </p:nvSpPr>
          <p:spPr bwMode="auto">
            <a:xfrm>
              <a:off x="4256785" y="2311615"/>
              <a:ext cx="7024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 b="1" dirty="0"/>
                <a:t>Sozial</a:t>
              </a:r>
            </a:p>
          </p:txBody>
        </p:sp>
        <p:sp>
          <p:nvSpPr>
            <p:cNvPr id="57" name="Textfeld 4"/>
            <p:cNvSpPr txBox="1">
              <a:spLocks noChangeArrowheads="1"/>
            </p:cNvSpPr>
            <p:nvPr/>
          </p:nvSpPr>
          <p:spPr bwMode="auto">
            <a:xfrm>
              <a:off x="4938241" y="4718048"/>
              <a:ext cx="12682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 b="1" dirty="0"/>
                <a:t>Ökonomisch</a:t>
              </a:r>
            </a:p>
          </p:txBody>
        </p:sp>
        <p:sp>
          <p:nvSpPr>
            <p:cNvPr id="58" name="Textfeld 5"/>
            <p:cNvSpPr txBox="1">
              <a:spLocks noChangeArrowheads="1"/>
            </p:cNvSpPr>
            <p:nvPr/>
          </p:nvSpPr>
          <p:spPr bwMode="auto">
            <a:xfrm>
              <a:off x="3073576" y="4725145"/>
              <a:ext cx="11576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 b="1" dirty="0"/>
                <a:t>Ökologisch</a:t>
              </a:r>
            </a:p>
          </p:txBody>
        </p:sp>
        <p:sp>
          <p:nvSpPr>
            <p:cNvPr id="59" name="Ellipse 58"/>
            <p:cNvSpPr/>
            <p:nvPr/>
          </p:nvSpPr>
          <p:spPr>
            <a:xfrm>
              <a:off x="3851920" y="3212976"/>
              <a:ext cx="1512168" cy="1440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60" name="Textfeld 13"/>
            <p:cNvSpPr txBox="1">
              <a:spLocks noChangeArrowheads="1"/>
            </p:cNvSpPr>
            <p:nvPr/>
          </p:nvSpPr>
          <p:spPr bwMode="auto">
            <a:xfrm>
              <a:off x="4038229" y="3425718"/>
              <a:ext cx="11063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sz="1200" b="1" dirty="0"/>
                <a:t>selbst-</a:t>
              </a:r>
            </a:p>
            <a:p>
              <a:pPr algn="ctr" eaLnBrk="1" hangingPunct="1"/>
              <a:r>
                <a:rPr lang="de-DE" sz="1200" b="1" dirty="0"/>
                <a:t>reflektierend</a:t>
              </a:r>
            </a:p>
          </p:txBody>
        </p:sp>
        <p:sp>
          <p:nvSpPr>
            <p:cNvPr id="61" name="Textfeld 14"/>
            <p:cNvSpPr txBox="1">
              <a:spLocks noChangeArrowheads="1"/>
            </p:cNvSpPr>
            <p:nvPr/>
          </p:nvSpPr>
          <p:spPr bwMode="auto">
            <a:xfrm>
              <a:off x="4041049" y="3929774"/>
              <a:ext cx="12474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sz="1200" b="1" dirty="0"/>
                <a:t>selbst-</a:t>
              </a:r>
            </a:p>
            <a:p>
              <a:pPr algn="ctr" eaLnBrk="1" hangingPunct="1"/>
              <a:r>
                <a:rPr lang="de-DE" sz="1200" b="1" dirty="0" smtClean="0"/>
                <a:t>positionierend</a:t>
              </a:r>
              <a:endParaRPr lang="de-DE" sz="1200" b="1" dirty="0"/>
            </a:p>
          </p:txBody>
        </p:sp>
        <p:sp>
          <p:nvSpPr>
            <p:cNvPr id="62" name="Freihandform 61"/>
            <p:cNvSpPr/>
            <p:nvPr/>
          </p:nvSpPr>
          <p:spPr>
            <a:xfrm rot="3912724">
              <a:off x="4452807" y="3235824"/>
              <a:ext cx="364902" cy="1451597"/>
            </a:xfrm>
            <a:custGeom>
              <a:avLst/>
              <a:gdLst>
                <a:gd name="connsiteX0" fmla="*/ 314325 w 739775"/>
                <a:gd name="connsiteY0" fmla="*/ 0 h 2089150"/>
                <a:gd name="connsiteX1" fmla="*/ 695325 w 739775"/>
                <a:gd name="connsiteY1" fmla="*/ 666750 h 2089150"/>
                <a:gd name="connsiteX2" fmla="*/ 47625 w 739775"/>
                <a:gd name="connsiteY2" fmla="*/ 1162050 h 2089150"/>
                <a:gd name="connsiteX3" fmla="*/ 409575 w 739775"/>
                <a:gd name="connsiteY3" fmla="*/ 1962150 h 2089150"/>
                <a:gd name="connsiteX4" fmla="*/ 409575 w 739775"/>
                <a:gd name="connsiteY4" fmla="*/ 1924050 h 2089150"/>
                <a:gd name="connsiteX5" fmla="*/ 409575 w 739775"/>
                <a:gd name="connsiteY5" fmla="*/ 1905000 h 208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775" h="2089150">
                  <a:moveTo>
                    <a:pt x="314325" y="0"/>
                  </a:moveTo>
                  <a:cubicBezTo>
                    <a:pt x="527050" y="236537"/>
                    <a:pt x="739775" y="473075"/>
                    <a:pt x="695325" y="666750"/>
                  </a:cubicBezTo>
                  <a:cubicBezTo>
                    <a:pt x="650875" y="860425"/>
                    <a:pt x="95250" y="946150"/>
                    <a:pt x="47625" y="1162050"/>
                  </a:cubicBezTo>
                  <a:cubicBezTo>
                    <a:pt x="0" y="1377950"/>
                    <a:pt x="349250" y="1835150"/>
                    <a:pt x="409575" y="1962150"/>
                  </a:cubicBezTo>
                  <a:cubicBezTo>
                    <a:pt x="469900" y="2089150"/>
                    <a:pt x="409575" y="1924050"/>
                    <a:pt x="409575" y="1924050"/>
                  </a:cubicBezTo>
                  <a:lnTo>
                    <a:pt x="409575" y="1905000"/>
                  </a:lnTo>
                </a:path>
              </a:pathLst>
            </a:custGeom>
            <a:ln w="508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274721" y="2385416"/>
            <a:ext cx="2864334" cy="3304940"/>
            <a:chOff x="3679396" y="1793807"/>
            <a:chExt cx="2864334" cy="3304940"/>
          </a:xfrm>
        </p:grpSpPr>
        <p:sp>
          <p:nvSpPr>
            <p:cNvPr id="38" name="Ellipse 37"/>
            <p:cNvSpPr/>
            <p:nvPr/>
          </p:nvSpPr>
          <p:spPr>
            <a:xfrm>
              <a:off x="4243347" y="2729015"/>
              <a:ext cx="1639887" cy="1552575"/>
            </a:xfrm>
            <a:prstGeom prst="ellipse">
              <a:avLst/>
            </a:prstGeom>
            <a:solidFill>
              <a:srgbClr val="03038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/>
                  </a:solidFill>
                </a:rPr>
                <a:t>Lehrkraft</a:t>
              </a:r>
            </a:p>
            <a:p>
              <a:pPr algn="ctr">
                <a:defRPr/>
              </a:pPr>
              <a:r>
                <a:rPr lang="de-DE" sz="1400" b="1" dirty="0" err="1">
                  <a:solidFill>
                    <a:schemeClr val="bg1"/>
                  </a:solidFill>
                </a:rPr>
                <a:t>unterstützt,moderiert</a:t>
              </a:r>
              <a:r>
                <a:rPr lang="de-DE" sz="1400" b="1" dirty="0">
                  <a:solidFill>
                    <a:schemeClr val="bg1"/>
                  </a:solidFill>
                </a:rPr>
                <a:t>,</a:t>
              </a:r>
              <a:br>
                <a:rPr lang="de-DE" sz="1400" b="1" dirty="0">
                  <a:solidFill>
                    <a:schemeClr val="bg1"/>
                  </a:solidFill>
                </a:rPr>
              </a:br>
              <a:r>
                <a:rPr lang="de-DE" sz="1400" b="1" dirty="0">
                  <a:solidFill>
                    <a:schemeClr val="bg1"/>
                  </a:solidFill>
                </a:rPr>
                <a:t>bewertet</a:t>
              </a:r>
            </a:p>
          </p:txBody>
        </p:sp>
        <p:cxnSp>
          <p:nvCxnSpPr>
            <p:cNvPr id="39" name="Gerade Verbindung 26"/>
            <p:cNvCxnSpPr/>
            <p:nvPr/>
          </p:nvCxnSpPr>
          <p:spPr>
            <a:xfrm flipH="1" flipV="1">
              <a:off x="3753149" y="2133936"/>
              <a:ext cx="992513" cy="845523"/>
            </a:xfrm>
            <a:prstGeom prst="line">
              <a:avLst/>
            </a:prstGeom>
            <a:solidFill>
              <a:srgbClr val="030385"/>
            </a:solidFill>
            <a:ln w="44450">
              <a:solidFill>
                <a:srgbClr val="030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8"/>
            <p:cNvCxnSpPr>
              <a:stCxn id="38" idx="6"/>
            </p:cNvCxnSpPr>
            <p:nvPr/>
          </p:nvCxnSpPr>
          <p:spPr>
            <a:xfrm flipV="1">
              <a:off x="5883234" y="3057489"/>
              <a:ext cx="660496" cy="447814"/>
            </a:xfrm>
            <a:prstGeom prst="line">
              <a:avLst/>
            </a:prstGeom>
            <a:solidFill>
              <a:srgbClr val="030385"/>
            </a:solidFill>
            <a:ln w="44450">
              <a:solidFill>
                <a:srgbClr val="030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31"/>
            <p:cNvCxnSpPr>
              <a:stCxn id="38" idx="0"/>
            </p:cNvCxnSpPr>
            <p:nvPr/>
          </p:nvCxnSpPr>
          <p:spPr>
            <a:xfrm flipH="1" flipV="1">
              <a:off x="5041411" y="1793807"/>
              <a:ext cx="21880" cy="935208"/>
            </a:xfrm>
            <a:prstGeom prst="line">
              <a:avLst/>
            </a:prstGeom>
            <a:solidFill>
              <a:srgbClr val="030385"/>
            </a:solidFill>
            <a:ln w="44450">
              <a:solidFill>
                <a:srgbClr val="030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35"/>
            <p:cNvCxnSpPr>
              <a:stCxn id="38" idx="2"/>
            </p:cNvCxnSpPr>
            <p:nvPr/>
          </p:nvCxnSpPr>
          <p:spPr>
            <a:xfrm flipH="1">
              <a:off x="3679396" y="3505303"/>
              <a:ext cx="563951" cy="235722"/>
            </a:xfrm>
            <a:prstGeom prst="line">
              <a:avLst/>
            </a:prstGeom>
            <a:solidFill>
              <a:srgbClr val="030385"/>
            </a:solidFill>
            <a:ln w="44450">
              <a:solidFill>
                <a:srgbClr val="030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38"/>
            <p:cNvCxnSpPr/>
            <p:nvPr/>
          </p:nvCxnSpPr>
          <p:spPr>
            <a:xfrm>
              <a:off x="5063291" y="4254727"/>
              <a:ext cx="36476" cy="844020"/>
            </a:xfrm>
            <a:prstGeom prst="line">
              <a:avLst/>
            </a:prstGeom>
            <a:solidFill>
              <a:srgbClr val="030385"/>
            </a:solidFill>
            <a:ln w="44450">
              <a:solidFill>
                <a:srgbClr val="030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3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0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3119438" y="6255963"/>
            <a:ext cx="3540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Typische  </a:t>
            </a:r>
            <a:r>
              <a:rPr lang="de-DE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Seminarbeit</a:t>
            </a:r>
            <a:endParaRPr lang="de-D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69728" y="1095676"/>
            <a:ext cx="4717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Fallbeispiel „Ölverbrauch“</a:t>
            </a:r>
          </a:p>
          <a:p>
            <a:pPr algn="ctr"/>
            <a:r>
              <a:rPr lang="de-DE" sz="2800" b="1" dirty="0" smtClean="0"/>
              <a:t>Mini Cooper S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7950" y="3947639"/>
            <a:ext cx="8928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 smtClean="0"/>
              <a:t>Typische Fragestellungen:</a:t>
            </a:r>
          </a:p>
          <a:p>
            <a:endParaRPr lang="de-DE" dirty="0" smtClean="0"/>
          </a:p>
          <a:p>
            <a:r>
              <a:rPr lang="de-DE" dirty="0" smtClean="0"/>
              <a:t>Arbeitsprozessanalyse: Fehler im Wartungsprozess? </a:t>
            </a:r>
          </a:p>
          <a:p>
            <a:r>
              <a:rPr lang="de-DE" dirty="0" smtClean="0"/>
              <a:t>Analyse der möglichen Diagnosetiefe (Erfassung von Datenbusprotokollen)?</a:t>
            </a:r>
          </a:p>
          <a:p>
            <a:r>
              <a:rPr lang="de-DE" dirty="0" smtClean="0"/>
              <a:t>Sekundärer Diagnoseprozess: Abschätzbarkeit von Folgeschäden?</a:t>
            </a:r>
            <a:endParaRPr lang="de-DE" dirty="0"/>
          </a:p>
          <a:p>
            <a:r>
              <a:rPr lang="de-DE" dirty="0" smtClean="0"/>
              <a:t>Komplexität des Arbeitsprozesses?</a:t>
            </a:r>
          </a:p>
          <a:p>
            <a:r>
              <a:rPr lang="de-DE" dirty="0" smtClean="0"/>
              <a:t>Qualitätssicherung in der </a:t>
            </a:r>
            <a:r>
              <a:rPr lang="de-DE" dirty="0" err="1" smtClean="0"/>
              <a:t>testergeführten</a:t>
            </a:r>
            <a:r>
              <a:rPr lang="de-DE" dirty="0" smtClean="0"/>
              <a:t> Standarddiagnose (bei Inspektionsarbeiten)?</a:t>
            </a:r>
            <a:endParaRPr lang="de-DE" dirty="0"/>
          </a:p>
          <a:p>
            <a:pPr algn="ctr"/>
            <a:r>
              <a:rPr lang="de-DE" b="1" dirty="0" smtClean="0"/>
              <a:t>Berufsbildender Wert des Beispiels 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22335"/>
            <a:ext cx="2714509" cy="180967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06" y="1990244"/>
            <a:ext cx="3036566" cy="20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1"/>
          <p:cNvSpPr txBox="1">
            <a:spLocks noChangeArrowheads="1"/>
          </p:cNvSpPr>
          <p:nvPr/>
        </p:nvSpPr>
        <p:spPr bwMode="auto">
          <a:xfrm>
            <a:off x="3828410" y="6133622"/>
            <a:ext cx="2377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Erforschen von </a:t>
            </a:r>
            <a:endParaRPr lang="de-DE" altLang="de-DE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de-DE" altLang="de-DE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Arbeitsprozessen</a:t>
            </a:r>
            <a:endParaRPr lang="de-DE" altLang="de-DE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gelmäßiges Fünfeck 1"/>
          <p:cNvSpPr/>
          <p:nvPr/>
        </p:nvSpPr>
        <p:spPr>
          <a:xfrm rot="10800000">
            <a:off x="3198813" y="1557338"/>
            <a:ext cx="3600450" cy="4248150"/>
          </a:xfrm>
          <a:prstGeom prst="pent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196" name="Textfeld 2"/>
          <p:cNvSpPr txBox="1">
            <a:spLocks noChangeArrowheads="1"/>
          </p:cNvSpPr>
          <p:nvPr/>
        </p:nvSpPr>
        <p:spPr bwMode="auto">
          <a:xfrm flipH="1">
            <a:off x="3768725" y="205105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chemeClr val="bg1"/>
                </a:solidFill>
              </a:rPr>
              <a:t>Betriebsbefragungen</a:t>
            </a:r>
          </a:p>
        </p:txBody>
      </p:sp>
      <p:sp>
        <p:nvSpPr>
          <p:cNvPr id="8197" name="Textfeld 5"/>
          <p:cNvSpPr txBox="1">
            <a:spLocks noChangeArrowheads="1"/>
          </p:cNvSpPr>
          <p:nvPr/>
        </p:nvSpPr>
        <p:spPr bwMode="auto">
          <a:xfrm flipH="1">
            <a:off x="4129088" y="1546225"/>
            <a:ext cx="173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chemeClr val="bg1"/>
                </a:solidFill>
              </a:rPr>
              <a:t>Sektoranalyse</a:t>
            </a:r>
          </a:p>
        </p:txBody>
      </p:sp>
      <p:sp>
        <p:nvSpPr>
          <p:cNvPr id="8198" name="Textfeld 6"/>
          <p:cNvSpPr txBox="1">
            <a:spLocks noChangeArrowheads="1"/>
          </p:cNvSpPr>
          <p:nvPr/>
        </p:nvSpPr>
        <p:spPr bwMode="auto">
          <a:xfrm flipH="1">
            <a:off x="3806825" y="2708275"/>
            <a:ext cx="242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chemeClr val="bg1"/>
                </a:solidFill>
              </a:rPr>
              <a:t>Kundenbefragungen</a:t>
            </a:r>
          </a:p>
        </p:txBody>
      </p:sp>
      <p:sp>
        <p:nvSpPr>
          <p:cNvPr id="8199" name="Textfeld 7"/>
          <p:cNvSpPr txBox="1">
            <a:spLocks noChangeArrowheads="1"/>
          </p:cNvSpPr>
          <p:nvPr/>
        </p:nvSpPr>
        <p:spPr bwMode="auto">
          <a:xfrm flipH="1">
            <a:off x="3708400" y="4140200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chemeClr val="bg1"/>
                </a:solidFill>
              </a:rPr>
              <a:t>Arbeitsprozessstudie</a:t>
            </a:r>
          </a:p>
        </p:txBody>
      </p:sp>
      <p:sp>
        <p:nvSpPr>
          <p:cNvPr id="8200" name="Textfeld 8"/>
          <p:cNvSpPr txBox="1">
            <a:spLocks noChangeArrowheads="1"/>
          </p:cNvSpPr>
          <p:nvPr/>
        </p:nvSpPr>
        <p:spPr bwMode="auto">
          <a:xfrm flipH="1">
            <a:off x="3059113" y="4437063"/>
            <a:ext cx="3902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Facharbeiter-</a:t>
            </a:r>
          </a:p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Experten-</a:t>
            </a:r>
          </a:p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Workshop</a:t>
            </a:r>
          </a:p>
        </p:txBody>
      </p:sp>
      <p:sp>
        <p:nvSpPr>
          <p:cNvPr id="8201" name="Textfeld 3"/>
          <p:cNvSpPr txBox="1">
            <a:spLocks noChangeArrowheads="1"/>
          </p:cNvSpPr>
          <p:nvPr/>
        </p:nvSpPr>
        <p:spPr bwMode="auto">
          <a:xfrm>
            <a:off x="3203575" y="1095375"/>
            <a:ext cx="359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i="1"/>
              <a:t>Realität der Arbeitswelt</a:t>
            </a:r>
          </a:p>
        </p:txBody>
      </p:sp>
      <p:sp>
        <p:nvSpPr>
          <p:cNvPr id="8202" name="Textfeld 10"/>
          <p:cNvSpPr txBox="1">
            <a:spLocks noChangeArrowheads="1"/>
          </p:cNvSpPr>
          <p:nvPr/>
        </p:nvSpPr>
        <p:spPr bwMode="auto">
          <a:xfrm>
            <a:off x="2483768" y="5724073"/>
            <a:ext cx="552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i="1"/>
              <a:t>Kundenauftrag als Unterrichtsthema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3213100" y="3752850"/>
            <a:ext cx="3613150" cy="425450"/>
          </a:xfrm>
          <a:custGeom>
            <a:avLst/>
            <a:gdLst>
              <a:gd name="connsiteX0" fmla="*/ 0 w 3613150"/>
              <a:gd name="connsiteY0" fmla="*/ 426198 h 426198"/>
              <a:gd name="connsiteX1" fmla="*/ 641350 w 3613150"/>
              <a:gd name="connsiteY1" fmla="*/ 64248 h 426198"/>
              <a:gd name="connsiteX2" fmla="*/ 2012950 w 3613150"/>
              <a:gd name="connsiteY2" fmla="*/ 305548 h 426198"/>
              <a:gd name="connsiteX3" fmla="*/ 2863850 w 3613150"/>
              <a:gd name="connsiteY3" fmla="*/ 748 h 426198"/>
              <a:gd name="connsiteX4" fmla="*/ 3613150 w 3613150"/>
              <a:gd name="connsiteY4" fmla="*/ 413498 h 426198"/>
              <a:gd name="connsiteX5" fmla="*/ 3613150 w 3613150"/>
              <a:gd name="connsiteY5" fmla="*/ 413498 h 426198"/>
              <a:gd name="connsiteX6" fmla="*/ 3575050 w 3613150"/>
              <a:gd name="connsiteY6" fmla="*/ 394448 h 426198"/>
              <a:gd name="connsiteX7" fmla="*/ 3581400 w 3613150"/>
              <a:gd name="connsiteY7" fmla="*/ 388098 h 426198"/>
              <a:gd name="connsiteX8" fmla="*/ 3581400 w 3613150"/>
              <a:gd name="connsiteY8" fmla="*/ 388098 h 42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150" h="426198">
                <a:moveTo>
                  <a:pt x="0" y="426198"/>
                </a:moveTo>
                <a:cubicBezTo>
                  <a:pt x="152929" y="255277"/>
                  <a:pt x="305858" y="84356"/>
                  <a:pt x="641350" y="64248"/>
                </a:cubicBezTo>
                <a:cubicBezTo>
                  <a:pt x="976842" y="44140"/>
                  <a:pt x="1642533" y="316131"/>
                  <a:pt x="2012950" y="305548"/>
                </a:cubicBezTo>
                <a:cubicBezTo>
                  <a:pt x="2383367" y="294965"/>
                  <a:pt x="2597150" y="-17244"/>
                  <a:pt x="2863850" y="748"/>
                </a:cubicBezTo>
                <a:cubicBezTo>
                  <a:pt x="3130550" y="18740"/>
                  <a:pt x="3613150" y="413498"/>
                  <a:pt x="3613150" y="413498"/>
                </a:cubicBezTo>
                <a:lnTo>
                  <a:pt x="3613150" y="413498"/>
                </a:lnTo>
                <a:cubicBezTo>
                  <a:pt x="3606800" y="410323"/>
                  <a:pt x="3580342" y="398681"/>
                  <a:pt x="3575050" y="394448"/>
                </a:cubicBezTo>
                <a:cubicBezTo>
                  <a:pt x="3569758" y="390215"/>
                  <a:pt x="3581400" y="388098"/>
                  <a:pt x="3581400" y="388098"/>
                </a:cubicBezTo>
                <a:lnTo>
                  <a:pt x="3581400" y="388098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3292475" y="6303962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Arbeitsprozessstudie</a:t>
            </a:r>
          </a:p>
        </p:txBody>
      </p:sp>
      <p:sp>
        <p:nvSpPr>
          <p:cNvPr id="2" name="Gleichschenkliges Dreieck 1"/>
          <p:cNvSpPr/>
          <p:nvPr/>
        </p:nvSpPr>
        <p:spPr>
          <a:xfrm rot="10800000">
            <a:off x="1692275" y="1484313"/>
            <a:ext cx="5327650" cy="4465637"/>
          </a:xfrm>
          <a:prstGeom prst="triangle">
            <a:avLst>
              <a:gd name="adj" fmla="val 4977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268" name="Textfeld 2"/>
          <p:cNvSpPr txBox="1">
            <a:spLocks noChangeArrowheads="1"/>
          </p:cNvSpPr>
          <p:nvPr/>
        </p:nvSpPr>
        <p:spPr bwMode="auto">
          <a:xfrm>
            <a:off x="3101975" y="1052513"/>
            <a:ext cx="250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b="1"/>
              <a:t>Diffuses „Know that“</a:t>
            </a:r>
          </a:p>
        </p:txBody>
      </p:sp>
      <p:sp>
        <p:nvSpPr>
          <p:cNvPr id="11269" name="Textfeld 41"/>
          <p:cNvSpPr txBox="1">
            <a:spLocks noChangeArrowheads="1"/>
          </p:cNvSpPr>
          <p:nvPr/>
        </p:nvSpPr>
        <p:spPr bwMode="auto">
          <a:xfrm>
            <a:off x="2555875" y="5805488"/>
            <a:ext cx="328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b="1"/>
              <a:t>Prototypisches „Know why“</a:t>
            </a:r>
          </a:p>
        </p:txBody>
      </p:sp>
      <p:sp>
        <p:nvSpPr>
          <p:cNvPr id="11270" name="Textfeld 3"/>
          <p:cNvSpPr txBox="1">
            <a:spLocks noChangeArrowheads="1"/>
          </p:cNvSpPr>
          <p:nvPr/>
        </p:nvSpPr>
        <p:spPr bwMode="auto">
          <a:xfrm>
            <a:off x="2124075" y="162877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bg1"/>
                </a:solidFill>
              </a:rPr>
              <a:t>Sammeln von</a:t>
            </a:r>
          </a:p>
          <a:p>
            <a:pPr algn="ctr"/>
            <a:r>
              <a:rPr lang="de-DE" altLang="de-DE">
                <a:solidFill>
                  <a:schemeClr val="bg1"/>
                </a:solidFill>
              </a:rPr>
              <a:t>Vorwissen</a:t>
            </a:r>
          </a:p>
        </p:txBody>
      </p:sp>
      <p:sp>
        <p:nvSpPr>
          <p:cNvPr id="11271" name="Textfeld 42"/>
          <p:cNvSpPr txBox="1">
            <a:spLocks noChangeArrowheads="1"/>
          </p:cNvSpPr>
          <p:nvPr/>
        </p:nvSpPr>
        <p:spPr bwMode="auto">
          <a:xfrm>
            <a:off x="4500563" y="1628775"/>
            <a:ext cx="2078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bg1"/>
                </a:solidFill>
              </a:rPr>
              <a:t>Videoanalyse von</a:t>
            </a:r>
          </a:p>
          <a:p>
            <a:pPr algn="ctr"/>
            <a:r>
              <a:rPr lang="de-DE" altLang="de-DE">
                <a:solidFill>
                  <a:schemeClr val="bg1"/>
                </a:solidFill>
              </a:rPr>
              <a:t>Facharbeit</a:t>
            </a:r>
          </a:p>
        </p:txBody>
      </p:sp>
      <p:sp>
        <p:nvSpPr>
          <p:cNvPr id="11272" name="Textfeld 43"/>
          <p:cNvSpPr txBox="1">
            <a:spLocks noChangeArrowheads="1"/>
          </p:cNvSpPr>
          <p:nvPr/>
        </p:nvSpPr>
        <p:spPr bwMode="auto">
          <a:xfrm>
            <a:off x="3460750" y="2800350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bg1"/>
                </a:solidFill>
              </a:rPr>
              <a:t>Arbeitsprozess-</a:t>
            </a:r>
          </a:p>
          <a:p>
            <a:pPr algn="ctr"/>
            <a:r>
              <a:rPr lang="de-DE" altLang="de-DE">
                <a:solidFill>
                  <a:schemeClr val="bg1"/>
                </a:solidFill>
              </a:rPr>
              <a:t>begleitung</a:t>
            </a:r>
          </a:p>
        </p:txBody>
      </p:sp>
      <p:sp>
        <p:nvSpPr>
          <p:cNvPr id="11273" name="Textfeld 44"/>
          <p:cNvSpPr txBox="1">
            <a:spLocks noChangeArrowheads="1"/>
          </p:cNvSpPr>
          <p:nvPr/>
        </p:nvSpPr>
        <p:spPr bwMode="auto">
          <a:xfrm>
            <a:off x="3635375" y="3935413"/>
            <a:ext cx="1557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bg1"/>
                </a:solidFill>
              </a:rPr>
              <a:t>Facharbeiter-</a:t>
            </a:r>
          </a:p>
          <a:p>
            <a:pPr algn="ctr"/>
            <a:r>
              <a:rPr lang="de-DE" altLang="de-DE">
                <a:solidFill>
                  <a:schemeClr val="bg1"/>
                </a:solidFill>
              </a:rPr>
              <a:t>Experten-</a:t>
            </a:r>
          </a:p>
          <a:p>
            <a:pPr algn="ctr"/>
            <a:r>
              <a:rPr lang="de-DE" altLang="de-DE">
                <a:solidFill>
                  <a:schemeClr val="bg1"/>
                </a:solidFill>
              </a:rPr>
              <a:t>Workshop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635375" y="2060575"/>
            <a:ext cx="1296988" cy="0"/>
          </a:xfrm>
          <a:prstGeom prst="straightConnector1">
            <a:avLst/>
          </a:prstGeom>
          <a:ln w="730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4354513" y="2124075"/>
            <a:ext cx="3175" cy="681038"/>
          </a:xfrm>
          <a:prstGeom prst="straightConnector1">
            <a:avLst/>
          </a:prstGeom>
          <a:ln w="73025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4421188" y="3467100"/>
            <a:ext cx="6350" cy="503238"/>
          </a:xfrm>
          <a:prstGeom prst="straightConnector1">
            <a:avLst/>
          </a:prstGeom>
          <a:ln w="73025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930275" y="1125538"/>
            <a:ext cx="7602538" cy="600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3300" dirty="0">
                <a:solidFill>
                  <a:schemeClr val="bg1"/>
                </a:solidFill>
                <a:latin typeface="Magneto" pitchFamily="82" charset="0"/>
              </a:rPr>
              <a:t>Vielen Dank  für Ihr Kommen  !</a:t>
            </a:r>
          </a:p>
        </p:txBody>
      </p:sp>
      <p:sp>
        <p:nvSpPr>
          <p:cNvPr id="13315" name="Textfeld 4"/>
          <p:cNvSpPr txBox="1">
            <a:spLocks noChangeArrowheads="1"/>
          </p:cNvSpPr>
          <p:nvPr/>
        </p:nvSpPr>
        <p:spPr bwMode="auto">
          <a:xfrm>
            <a:off x="323850" y="1831975"/>
            <a:ext cx="8496300" cy="445611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Universität Siegen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Univ.-Prof. Dr. Ralph Dreher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Naturwissenschaftlich-Technische Fakultät 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Department  für Elektrotechnik und Informatik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Lehrstuhl Technik und ihre Didaktik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Breite </a:t>
            </a:r>
            <a:r>
              <a:rPr lang="de-DE" altLang="de-DE" sz="2100" b="1" dirty="0" err="1">
                <a:latin typeface="Calibri" panose="020F0502020204030204" pitchFamily="34" charset="0"/>
              </a:rPr>
              <a:t>Strasse</a:t>
            </a:r>
            <a:r>
              <a:rPr lang="de-DE" altLang="de-DE" sz="2100" b="1" dirty="0">
                <a:latin typeface="Calibri" panose="020F0502020204030204" pitchFamily="34" charset="0"/>
              </a:rPr>
              <a:t> 11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D-57076 Siegen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  <a:hlinkClick r:id="rId2"/>
              </a:rPr>
              <a:t>dreher.tvd@uni-siegen.de</a:t>
            </a:r>
            <a:endParaRPr lang="de-DE" altLang="de-DE" sz="2100" b="1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de-DE" altLang="de-DE" sz="2100" b="1" dirty="0">
                <a:latin typeface="Calibri" panose="020F0502020204030204" pitchFamily="34" charset="0"/>
              </a:rPr>
              <a:t>www.tvd-edu.com</a:t>
            </a:r>
          </a:p>
        </p:txBody>
      </p:sp>
      <p:sp>
        <p:nvSpPr>
          <p:cNvPr id="4" name="Textfeld 3"/>
          <p:cNvSpPr txBox="1"/>
          <p:nvPr/>
        </p:nvSpPr>
        <p:spPr>
          <a:xfrm rot="18607425">
            <a:off x="2131028" y="3157489"/>
            <a:ext cx="71360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Ab 1. Juli 2014: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www.berufsschullehrer-werden.info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8607425">
            <a:off x="-359218" y="2663298"/>
            <a:ext cx="531908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Geschäftsstelle</a:t>
            </a:r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Nadja Markof,</a:t>
            </a:r>
          </a:p>
          <a:p>
            <a:pPr algn="ctr"/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arkof.tvd@uni-siegen.de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4211960" y="6150401"/>
            <a:ext cx="1328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Kernidee</a:t>
            </a:r>
          </a:p>
          <a:p>
            <a:pPr eaLnBrk="1" hangingPunct="1"/>
            <a:r>
              <a:rPr lang="de-DE" altLang="de-DE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AGORA</a:t>
            </a:r>
            <a:endParaRPr lang="de-DE" altLang="de-DE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467542" y="1484789"/>
          <a:ext cx="8280921" cy="446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505"/>
                <a:gridCol w="2084720"/>
                <a:gridCol w="2718696"/>
              </a:tblGrid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FH-Studiengang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Unterrichtsfach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Berufliche Fachrichtung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Fahrzeugtechnik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Fahrzeugtechnik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Maschinenbautechnik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Mechatronik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Elektrotechnik *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Versorgungstechnik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Versorgungstechnik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Maschinenbautechnik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Heizungs-Klima-Lüftungstechnik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Elektrotechnik *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Gebäudeinstallationstechnik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Fertigungstechnik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Fertigungstechnik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Maschinenbautechnik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Produktionstechnik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1933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Energietechnik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Energietechnik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Elektrotechnik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3868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Nachrichtentechnik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Nachrichtentechnik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Elektrotechnik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225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Technische Informatik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Informatik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Elektrotechnik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3089987" y="6252926"/>
            <a:ext cx="3546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Studienmodell AGORA</a:t>
            </a:r>
            <a:endParaRPr lang="de-DE" altLang="de-D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24055" t="15282" r="19342" b="11283"/>
          <a:stretch/>
        </p:blipFill>
        <p:spPr>
          <a:xfrm>
            <a:off x="1115616" y="1052736"/>
            <a:ext cx="6910448" cy="504056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5085184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4F88BB"/>
                </a:solidFill>
              </a:rPr>
              <a:t>Überwiegende Anerkennung von</a:t>
            </a:r>
          </a:p>
          <a:p>
            <a:pPr algn="ctr"/>
            <a:r>
              <a:rPr lang="de-DE" sz="1400" dirty="0" smtClean="0">
                <a:solidFill>
                  <a:srgbClr val="4F88BB"/>
                </a:solidFill>
              </a:rPr>
              <a:t>FH-Studienleistungen</a:t>
            </a:r>
            <a:endParaRPr lang="de-DE" sz="1400" dirty="0">
              <a:solidFill>
                <a:srgbClr val="4F88BB"/>
              </a:solidFill>
            </a:endParaRPr>
          </a:p>
        </p:txBody>
      </p:sp>
      <p:sp>
        <p:nvSpPr>
          <p:cNvPr id="15" name="Textfeld 3"/>
          <p:cNvSpPr txBox="1">
            <a:spLocks noChangeArrowheads="1"/>
          </p:cNvSpPr>
          <p:nvPr/>
        </p:nvSpPr>
        <p:spPr bwMode="auto">
          <a:xfrm>
            <a:off x="-4734" y="6330386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</p:spTree>
    <p:extLst>
      <p:ext uri="{BB962C8B-B14F-4D97-AF65-F5344CB8AC3E}">
        <p14:creationId xmlns:p14="http://schemas.microsoft.com/office/powerpoint/2010/main" val="10430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3635896" y="623036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WARUM ?</a:t>
            </a:r>
            <a:endParaRPr lang="de-DE" altLang="de-DE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2740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  <p:pic>
        <p:nvPicPr>
          <p:cNvPr id="2050" name="Picture 2" descr="Lehrer (Carto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8929"/>
            <a:ext cx="381642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uNzKK-V--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27984" y="1782304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3635896" y="623036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WARUM ?</a:t>
            </a:r>
            <a:endParaRPr lang="de-DE" altLang="de-DE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2740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 rot="21238661">
            <a:off x="3420862" y="3307753"/>
            <a:ext cx="1912938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/>
              <a:t>„Faule Säcke“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 rot="1119167">
            <a:off x="3238761" y="1985513"/>
            <a:ext cx="5811334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/>
              <a:t>„Lehrer </a:t>
            </a:r>
            <a:r>
              <a:rPr lang="de-DE" altLang="de-DE" sz="2000" b="1" dirty="0" smtClean="0"/>
              <a:t>werden die mit dem schlechten Abi ! </a:t>
            </a:r>
            <a:r>
              <a:rPr lang="de-DE" altLang="de-DE" sz="2000" b="1" dirty="0" smtClean="0"/>
              <a:t>“</a:t>
            </a:r>
            <a:endParaRPr lang="de-DE" altLang="de-DE" sz="2000" b="1" dirty="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 rot="19275809">
            <a:off x="-312837" y="3525983"/>
            <a:ext cx="4968875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/>
              <a:t>„</a:t>
            </a:r>
            <a:r>
              <a:rPr lang="de-DE" altLang="de-DE" sz="2000" b="1" dirty="0" smtClean="0"/>
              <a:t>Der </a:t>
            </a:r>
            <a:r>
              <a:rPr lang="de-DE" altLang="de-DE" sz="2000" b="1" dirty="0"/>
              <a:t>Staat investiert doch nix in mich!“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 rot="977933">
            <a:off x="2291531" y="4890993"/>
            <a:ext cx="4600575" cy="70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„Ich will doch nicht Alleinunterhalter</a:t>
            </a:r>
          </a:p>
          <a:p>
            <a:pPr algn="ctr" eaLnBrk="1" hangingPunct="1"/>
            <a:r>
              <a:rPr lang="de-DE" altLang="de-DE" sz="2000" b="1" dirty="0"/>
              <a:t> werden!“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 rot="20810046">
            <a:off x="207293" y="2047925"/>
            <a:ext cx="2673350" cy="70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„Lehrer als Kollegen</a:t>
            </a:r>
          </a:p>
          <a:p>
            <a:pPr algn="ctr" eaLnBrk="1" hangingPunct="1"/>
            <a:r>
              <a:rPr lang="de-DE" altLang="de-DE" sz="2000" b="1"/>
              <a:t>sind so schwierig!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232398" y="3889216"/>
            <a:ext cx="3546475" cy="70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Schule und Innovation –</a:t>
            </a:r>
            <a:br>
              <a:rPr lang="de-DE" altLang="de-DE" sz="2000" b="1"/>
            </a:br>
            <a:r>
              <a:rPr lang="de-DE" altLang="de-DE" sz="2000" b="1"/>
              <a:t>das widerspricht sich doch!</a:t>
            </a: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</p:spTree>
    <p:extLst>
      <p:ext uri="{BB962C8B-B14F-4D97-AF65-F5344CB8AC3E}">
        <p14:creationId xmlns:p14="http://schemas.microsoft.com/office/powerpoint/2010/main" val="1596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3635896" y="623036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WARUM ?</a:t>
            </a:r>
            <a:endParaRPr lang="de-DE" altLang="de-DE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2740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980728"/>
            <a:ext cx="869677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i="1" dirty="0"/>
              <a:t>Lehrkräfte an Berufskollegs</a:t>
            </a:r>
          </a:p>
          <a:p>
            <a:pPr eaLnBrk="1" hangingPunct="1"/>
            <a:endParaRPr lang="de-DE" altLang="de-DE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/>
              <a:t> haben zumeist eine grundständige Ausbildung;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 </a:t>
            </a:r>
            <a:r>
              <a:rPr lang="de-DE" altLang="de-DE" b="1" dirty="0"/>
              <a:t>haben erfolgreich </a:t>
            </a:r>
            <a:r>
              <a:rPr lang="de-DE" altLang="de-DE" b="1" dirty="0" smtClean="0"/>
              <a:t>Ingenieurwissenschaft studiert;</a:t>
            </a:r>
            <a:endParaRPr lang="de-DE" altLang="de-DE" b="1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de-DE" b="1" dirty="0"/>
          </a:p>
          <a:p>
            <a:pPr eaLnBrk="1" hangingPunct="1"/>
            <a:endParaRPr lang="de-DE" altLang="de-DE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 haben </a:t>
            </a:r>
            <a:r>
              <a:rPr lang="de-DE" altLang="de-DE" b="1" dirty="0"/>
              <a:t>nicht nur ein Recht, sondern auch die Pflicht zur bezahlten</a:t>
            </a:r>
            <a:br>
              <a:rPr lang="de-DE" altLang="de-DE" b="1" dirty="0"/>
            </a:br>
            <a:r>
              <a:rPr lang="de-DE" altLang="de-DE" b="1" dirty="0"/>
              <a:t>    </a:t>
            </a:r>
            <a:r>
              <a:rPr lang="de-DE" altLang="de-DE" b="1" dirty="0" smtClean="0"/>
              <a:t>Fortbildung (KONZEPTE VON HEUTE!);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 a</a:t>
            </a:r>
            <a:r>
              <a:rPr lang="de-DE" altLang="de-DE" b="1" dirty="0" smtClean="0"/>
              <a:t>rbeiten </a:t>
            </a:r>
            <a:r>
              <a:rPr lang="de-DE" altLang="de-DE" b="1" dirty="0"/>
              <a:t>mit </a:t>
            </a:r>
            <a:r>
              <a:rPr lang="de-DE" altLang="de-DE" b="1" dirty="0" err="1"/>
              <a:t>aktuellesten</a:t>
            </a:r>
            <a:r>
              <a:rPr lang="de-DE" altLang="de-DE" b="1" dirty="0"/>
              <a:t> </a:t>
            </a:r>
            <a:r>
              <a:rPr lang="de-DE" altLang="de-DE" b="1" dirty="0" smtClean="0"/>
              <a:t>Maschinen/Unterrichtsgegenständen </a:t>
            </a:r>
            <a:r>
              <a:rPr lang="de-DE" altLang="de-DE" b="1" dirty="0"/>
              <a:t/>
            </a:r>
            <a:br>
              <a:rPr lang="de-DE" altLang="de-DE" b="1" dirty="0"/>
            </a:br>
            <a:r>
              <a:rPr lang="de-DE" altLang="de-DE" b="1" dirty="0" smtClean="0"/>
              <a:t>  </a:t>
            </a:r>
            <a:r>
              <a:rPr lang="de-DE" altLang="de-DE" b="1" dirty="0" smtClean="0"/>
              <a:t>  </a:t>
            </a:r>
            <a:r>
              <a:rPr lang="de-DE" altLang="de-DE" b="1" dirty="0" smtClean="0"/>
              <a:t>(</a:t>
            </a:r>
            <a:r>
              <a:rPr lang="de-DE" altLang="de-DE" b="1" dirty="0"/>
              <a:t>KEINE </a:t>
            </a:r>
            <a:r>
              <a:rPr lang="de-DE" altLang="de-DE" b="1" dirty="0" smtClean="0"/>
              <a:t>RUINEN);</a:t>
            </a:r>
            <a:endParaRPr lang="de-DE" altLang="de-DE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/>
              <a:t> sind eng verbunden mit den Unternehmen und deren </a:t>
            </a:r>
            <a:r>
              <a:rPr lang="de-DE" altLang="de-DE" b="1" dirty="0" smtClean="0"/>
              <a:t>Innovationen</a:t>
            </a:r>
            <a:r>
              <a:rPr lang="de-DE" altLang="de-DE" b="1" dirty="0"/>
              <a:t>:</a:t>
            </a:r>
          </a:p>
          <a:p>
            <a:pPr eaLnBrk="1" hangingPunct="1"/>
            <a:endParaRPr lang="de-DE" altLang="de-DE" b="1" dirty="0" smtClean="0"/>
          </a:p>
          <a:p>
            <a:pPr eaLnBrk="1" hangingPunct="1"/>
            <a:endParaRPr lang="de-DE" altLang="de-DE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/>
              <a:t> </a:t>
            </a:r>
            <a:r>
              <a:rPr lang="de-DE" altLang="de-DE" b="1" dirty="0" smtClean="0"/>
              <a:t>können ein individuelle Work-Life-Balance mit hohem Maß an </a:t>
            </a:r>
            <a:r>
              <a:rPr lang="de-DE" altLang="de-DE" b="1" dirty="0"/>
              <a:t/>
            </a:r>
            <a:br>
              <a:rPr lang="de-DE" altLang="de-DE" b="1" dirty="0"/>
            </a:br>
            <a:r>
              <a:rPr lang="de-DE" altLang="de-DE" b="1" dirty="0" smtClean="0"/>
              <a:t>    eigener Arbeitsorganisation </a:t>
            </a:r>
            <a:r>
              <a:rPr lang="de-DE" altLang="de-DE" b="1" dirty="0" smtClean="0"/>
              <a:t>realisieren;</a:t>
            </a:r>
            <a:endParaRPr lang="de-DE" altLang="de-DE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 können </a:t>
            </a:r>
            <a:r>
              <a:rPr lang="de-DE" altLang="de-DE" b="1" dirty="0"/>
              <a:t>sich den oft geäußerten Wunsch nach  „Arbeiten mit</a:t>
            </a:r>
            <a:br>
              <a:rPr lang="de-DE" altLang="de-DE" b="1" dirty="0"/>
            </a:br>
            <a:r>
              <a:rPr lang="de-DE" altLang="de-DE" b="1" dirty="0"/>
              <a:t>    Menschen“ täglich (und zunehmend im Team !) erfüllen.</a:t>
            </a:r>
          </a:p>
          <a:p>
            <a:pPr eaLnBrk="1" hangingPunct="1"/>
            <a:endParaRPr lang="de-DE" altLang="de-DE" b="1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675082" y="1536316"/>
            <a:ext cx="2286947" cy="864096"/>
            <a:chOff x="5675082" y="1536316"/>
            <a:chExt cx="2286947" cy="864096"/>
          </a:xfrm>
        </p:grpSpPr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5675082" y="1536316"/>
              <a:ext cx="337497" cy="864096"/>
            </a:xfrm>
            <a:prstGeom prst="rightBrace">
              <a:avLst>
                <a:gd name="adj1" fmla="val 20833"/>
                <a:gd name="adj2" fmla="val 5084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012579" y="1680441"/>
              <a:ext cx="1949450" cy="6413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dirty="0">
                  <a:solidFill>
                    <a:schemeClr val="bg1"/>
                  </a:solidFill>
                </a:rPr>
                <a:t>Keine</a:t>
              </a:r>
            </a:p>
            <a:p>
              <a:pPr algn="ctr" eaLnBrk="1" hangingPunct="1"/>
              <a:r>
                <a:rPr lang="de-DE" altLang="de-DE" dirty="0">
                  <a:solidFill>
                    <a:schemeClr val="bg1"/>
                  </a:solidFill>
                </a:rPr>
                <a:t>„Elfenbeintürmer“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7452320" y="2821685"/>
            <a:ext cx="1691680" cy="1615427"/>
            <a:chOff x="7452320" y="2821685"/>
            <a:chExt cx="1691680" cy="1615427"/>
          </a:xfrm>
        </p:grpSpPr>
        <p:sp>
          <p:nvSpPr>
            <p:cNvPr id="12" name="AutoShape 9"/>
            <p:cNvSpPr>
              <a:spLocks/>
            </p:cNvSpPr>
            <p:nvPr/>
          </p:nvSpPr>
          <p:spPr bwMode="auto">
            <a:xfrm>
              <a:off x="7452320" y="2821685"/>
              <a:ext cx="457200" cy="1615427"/>
            </a:xfrm>
            <a:prstGeom prst="rightBrace">
              <a:avLst>
                <a:gd name="adj1" fmla="val 2204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805172" y="3029233"/>
              <a:ext cx="1338828" cy="120032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dirty="0">
                  <a:solidFill>
                    <a:schemeClr val="bg1"/>
                  </a:solidFill>
                </a:rPr>
                <a:t>z</a:t>
              </a:r>
              <a:r>
                <a:rPr lang="de-DE" altLang="de-DE" dirty="0" smtClean="0">
                  <a:solidFill>
                    <a:schemeClr val="bg1"/>
                  </a:solidFill>
                </a:rPr>
                <a:t>ukunfts-</a:t>
              </a:r>
              <a:br>
                <a:rPr lang="de-DE" altLang="de-DE" dirty="0" smtClean="0">
                  <a:solidFill>
                    <a:schemeClr val="bg1"/>
                  </a:solidFill>
                </a:rPr>
              </a:br>
              <a:r>
                <a:rPr lang="de-DE" altLang="de-DE" dirty="0" smtClean="0">
                  <a:solidFill>
                    <a:schemeClr val="bg1"/>
                  </a:solidFill>
                </a:rPr>
                <a:t>gestaltend</a:t>
              </a:r>
            </a:p>
            <a:p>
              <a:pPr algn="ctr" eaLnBrk="1" hangingPunct="1"/>
              <a:r>
                <a:rPr lang="de-DE" altLang="de-DE" dirty="0" smtClean="0">
                  <a:solidFill>
                    <a:schemeClr val="bg1"/>
                  </a:solidFill>
                </a:rPr>
                <a:t>(GUTE</a:t>
              </a:r>
              <a:br>
                <a:rPr lang="de-DE" altLang="de-DE" dirty="0" smtClean="0">
                  <a:solidFill>
                    <a:schemeClr val="bg1"/>
                  </a:solidFill>
                </a:rPr>
              </a:br>
              <a:r>
                <a:rPr lang="de-DE" altLang="de-DE" dirty="0" smtClean="0">
                  <a:solidFill>
                    <a:schemeClr val="bg1"/>
                  </a:solidFill>
                </a:rPr>
                <a:t>ZUKUNFT)</a:t>
              </a:r>
              <a:endParaRPr lang="de-DE" alt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947304" y="4581128"/>
            <a:ext cx="2235589" cy="1440159"/>
            <a:chOff x="6947304" y="4581128"/>
            <a:chExt cx="2235589" cy="1440159"/>
          </a:xfrm>
        </p:grpSpPr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6947304" y="4581128"/>
              <a:ext cx="352378" cy="1440159"/>
            </a:xfrm>
            <a:prstGeom prst="rightBrace">
              <a:avLst>
                <a:gd name="adj1" fmla="val 421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335043" y="4940170"/>
              <a:ext cx="1847850" cy="9159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dirty="0">
                  <a:solidFill>
                    <a:schemeClr val="bg1"/>
                  </a:solidFill>
                </a:rPr>
                <a:t>„Professionals“</a:t>
              </a:r>
            </a:p>
            <a:p>
              <a:pPr algn="ctr" eaLnBrk="1" hangingPunct="1"/>
              <a:r>
                <a:rPr lang="de-DE" altLang="de-DE" dirty="0">
                  <a:solidFill>
                    <a:schemeClr val="bg1"/>
                  </a:solidFill>
                </a:rPr>
                <a:t>mit Gestaltungs-</a:t>
              </a:r>
            </a:p>
            <a:p>
              <a:pPr algn="ctr" eaLnBrk="1" hangingPunct="1"/>
              <a:r>
                <a:rPr lang="de-DE" altLang="de-DE" dirty="0" err="1" smtClean="0">
                  <a:solidFill>
                    <a:schemeClr val="bg1"/>
                  </a:solidFill>
                </a:rPr>
                <a:t>kompetenz</a:t>
              </a:r>
              <a:r>
                <a:rPr lang="de-DE" altLang="de-DE" dirty="0" smtClean="0">
                  <a:solidFill>
                    <a:schemeClr val="bg1"/>
                  </a:solidFill>
                </a:rPr>
                <a:t> </a:t>
              </a:r>
              <a:endParaRPr lang="de-DE" alt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4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3635896" y="623036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WARUM ?</a:t>
            </a:r>
            <a:endParaRPr lang="de-DE" altLang="de-DE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2740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48250"/>
            <a:ext cx="6912768" cy="476893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259632" y="5825682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http://www.lpa1.nrw.de/Dienstbereiche/Aachen/Hinweise/Bedarfs_-_Prognosen.pdf</a:t>
            </a:r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</p:spTree>
    <p:extLst>
      <p:ext uri="{BB962C8B-B14F-4D97-AF65-F5344CB8AC3E}">
        <p14:creationId xmlns:p14="http://schemas.microsoft.com/office/powerpoint/2010/main" val="42785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3635896" y="623036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WARUM ?</a:t>
            </a:r>
            <a:endParaRPr lang="de-DE" altLang="de-DE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2740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1556792"/>
            <a:ext cx="871296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2200" dirty="0"/>
              <a:t>„</a:t>
            </a:r>
            <a:r>
              <a:rPr lang="de-DE" sz="2200" b="1" dirty="0" err="1"/>
              <a:t>Tenorth</a:t>
            </a:r>
            <a:r>
              <a:rPr lang="de-DE" sz="2200" b="1" dirty="0"/>
              <a:t>“-</a:t>
            </a:r>
            <a:r>
              <a:rPr lang="de-DE" sz="2200" b="1" dirty="0" smtClean="0"/>
              <a:t>Gutachten: </a:t>
            </a:r>
          </a:p>
          <a:p>
            <a:pPr algn="ctr"/>
            <a:endParaRPr lang="de-DE" sz="2200" b="1" dirty="0" smtClean="0"/>
          </a:p>
          <a:p>
            <a:r>
              <a:rPr lang="de-DE" sz="1400" b="1" dirty="0" smtClean="0"/>
              <a:t>(http</a:t>
            </a:r>
            <a:r>
              <a:rPr lang="de-DE" sz="1400" b="1" dirty="0"/>
              <a:t>://bildungsklick.de/pm/86857/gutachten-zur-sicherung-der-lehrkraefteversorgung-an-berufskolleg-uebergeben</a:t>
            </a:r>
            <a:r>
              <a:rPr lang="de-DE" sz="1400" b="1" dirty="0" smtClean="0"/>
              <a:t>/:)</a:t>
            </a:r>
            <a:endParaRPr lang="de-DE" sz="1400" b="1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de-DE" altLang="de-DE" sz="2200" b="1" dirty="0" smtClean="0"/>
          </a:p>
          <a:p>
            <a:pPr eaLnBrk="1" hangingPunct="1"/>
            <a:r>
              <a:rPr lang="de-DE" altLang="de-DE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+</a:t>
            </a:r>
            <a:r>
              <a:rPr lang="de-DE" altLang="de-DE" sz="2200" b="1" dirty="0" smtClean="0"/>
              <a:t> Überragend gute Einstellungschancen bis min. 2025;</a:t>
            </a:r>
          </a:p>
          <a:p>
            <a:pPr eaLnBrk="1" hangingPunct="1"/>
            <a:endParaRPr lang="de-DE" altLang="de-DE" sz="2200" b="1" dirty="0" smtClean="0"/>
          </a:p>
          <a:p>
            <a:pPr eaLnBrk="1" hangingPunct="1"/>
            <a:endParaRPr lang="de-DE" altLang="de-DE" sz="2200" b="1" dirty="0"/>
          </a:p>
          <a:p>
            <a:pPr eaLnBrk="1" hangingPunct="1"/>
            <a:r>
              <a:rPr lang="de-DE" altLang="de-DE" sz="3200" b="1" dirty="0" smtClean="0"/>
              <a:t>+ </a:t>
            </a:r>
            <a:r>
              <a:rPr lang="de-DE" altLang="de-DE" sz="2200" b="1" dirty="0" smtClean="0"/>
              <a:t>stark zunehmender Bedarf durch Ausbau der Beruflichen</a:t>
            </a:r>
          </a:p>
          <a:p>
            <a:pPr eaLnBrk="1" hangingPunct="1"/>
            <a:r>
              <a:rPr lang="de-DE" altLang="de-DE" sz="2200" b="1" dirty="0"/>
              <a:t> </a:t>
            </a:r>
            <a:r>
              <a:rPr lang="de-DE" altLang="de-DE" sz="2200" b="1" dirty="0" smtClean="0"/>
              <a:t>   Bildung;</a:t>
            </a:r>
          </a:p>
          <a:p>
            <a:pPr eaLnBrk="1" hangingPunct="1"/>
            <a:endParaRPr lang="de-DE" altLang="de-DE" sz="2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47305" y="1484784"/>
            <a:ext cx="8726876" cy="4154984"/>
          </a:xfrm>
          <a:prstGeom prst="rect">
            <a:avLst/>
          </a:prstGeom>
          <a:solidFill>
            <a:srgbClr val="030385"/>
          </a:solidFill>
        </p:spPr>
        <p:txBody>
          <a:bodyPr wrap="non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de-DE" altLang="de-DE" sz="2400" b="1" dirty="0" smtClean="0">
                <a:solidFill>
                  <a:schemeClr val="bg1"/>
                </a:solidFill>
              </a:rPr>
              <a:t>ähnliches </a:t>
            </a:r>
            <a:r>
              <a:rPr lang="de-DE" altLang="de-DE" sz="2400" b="1" dirty="0">
                <a:solidFill>
                  <a:schemeClr val="bg1"/>
                </a:solidFill>
              </a:rPr>
              <a:t>Lebenseinkommen bei sicherem Arbeitsplatz;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de-DE" altLang="de-DE" sz="2400" b="1" dirty="0" smtClean="0">
                <a:solidFill>
                  <a:schemeClr val="bg1"/>
                </a:solidFill>
              </a:rPr>
              <a:t>praxisorientierter </a:t>
            </a:r>
            <a:r>
              <a:rPr lang="de-DE" altLang="de-DE" sz="2400" b="1" dirty="0">
                <a:solidFill>
                  <a:schemeClr val="bg1"/>
                </a:solidFill>
              </a:rPr>
              <a:t>und gut ausgestatteter Studiengang </a:t>
            </a:r>
            <a:br>
              <a:rPr lang="de-DE" altLang="de-DE" sz="2400" b="1" dirty="0">
                <a:solidFill>
                  <a:schemeClr val="bg1"/>
                </a:solidFill>
              </a:rPr>
            </a:br>
            <a:r>
              <a:rPr lang="de-DE" altLang="de-DE" sz="2400" b="1" dirty="0" smtClean="0">
                <a:solidFill>
                  <a:schemeClr val="bg1"/>
                </a:solidFill>
              </a:rPr>
              <a:t>in </a:t>
            </a:r>
            <a:r>
              <a:rPr lang="de-DE" altLang="de-DE" sz="2400" b="1" dirty="0">
                <a:solidFill>
                  <a:schemeClr val="bg1"/>
                </a:solidFill>
              </a:rPr>
              <a:t>Siegen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3491880" y="6335067"/>
            <a:ext cx="3018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Struktur des Studiums</a:t>
            </a:r>
            <a:endParaRPr lang="de-DE" altLang="de-DE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  <p:sp>
        <p:nvSpPr>
          <p:cNvPr id="3" name="Textfeld 2"/>
          <p:cNvSpPr txBox="1"/>
          <p:nvPr/>
        </p:nvSpPr>
        <p:spPr>
          <a:xfrm rot="16200000">
            <a:off x="471006" y="2699628"/>
            <a:ext cx="3763000" cy="1477328"/>
          </a:xfrm>
          <a:prstGeom prst="rect">
            <a:avLst/>
          </a:prstGeom>
          <a:solidFill>
            <a:srgbClr val="030385"/>
          </a:solidFill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BERUFLICHE FACHRICHTUNG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2598157" y="2699628"/>
            <a:ext cx="3763000" cy="1477328"/>
          </a:xfrm>
          <a:prstGeom prst="rect">
            <a:avLst/>
          </a:prstGeom>
          <a:solidFill>
            <a:srgbClr val="030385"/>
          </a:solidFill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UNTERRICHTFACH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4725308" y="2699628"/>
            <a:ext cx="3763000" cy="1477328"/>
          </a:xfrm>
          <a:prstGeom prst="rect">
            <a:avLst/>
          </a:prstGeom>
          <a:solidFill>
            <a:srgbClr val="030385"/>
          </a:solidFill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BILDUNGSWISSENSCHAFT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68" y="1196752"/>
            <a:ext cx="7776864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6200000">
            <a:off x="-466465" y="3253625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„grundständige“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8100993" y="33163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Lehrkraft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871727" y="3252577"/>
            <a:ext cx="376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30385"/>
                </a:solidFill>
              </a:rPr>
              <a:t>Fachdidaktik</a:t>
            </a:r>
            <a:endParaRPr lang="de-DE" dirty="0">
              <a:solidFill>
                <a:srgbClr val="030385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3057399" y="3252576"/>
            <a:ext cx="376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30385"/>
                </a:solidFill>
              </a:rPr>
              <a:t>Fachdidaktik</a:t>
            </a:r>
            <a:endParaRPr lang="de-DE" dirty="0">
              <a:solidFill>
                <a:srgbClr val="0303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3491880" y="6335067"/>
            <a:ext cx="3018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Struktur des Studiums</a:t>
            </a:r>
            <a:endParaRPr lang="de-DE" altLang="de-DE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bg1"/>
                </a:solidFill>
              </a:rPr>
              <a:t>dreher.tvd@uni-siegen.de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116013" y="1125538"/>
            <a:ext cx="1952625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Berufsausbildung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356100" y="1125538"/>
            <a:ext cx="1018227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P</a:t>
            </a:r>
            <a:r>
              <a:rPr lang="de-DE" altLang="de-DE" dirty="0" smtClean="0"/>
              <a:t>raktika</a:t>
            </a:r>
            <a:endParaRPr lang="de-DE" altLang="de-DE" dirty="0"/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042988" y="4032250"/>
            <a:ext cx="7343775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 rot="16200000">
            <a:off x="663575" y="4525963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Vorbereitungs-</a:t>
            </a:r>
            <a:br>
              <a:rPr lang="de-DE" altLang="de-DE"/>
            </a:br>
            <a:r>
              <a:rPr lang="de-DE" altLang="de-DE"/>
              <a:t>dienst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1978025" y="403225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1978025" y="45354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flipV="1">
            <a:off x="1978025" y="51831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2030413" y="4195763"/>
            <a:ext cx="587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Studienseminar berufliche Fachrichtung mit Lehrproben 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124075" y="4699000"/>
            <a:ext cx="314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Fachübergreifende Seminare</a:t>
            </a: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2051050" y="1484314"/>
            <a:ext cx="288702" cy="938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H="1">
            <a:off x="4568515" y="1475756"/>
            <a:ext cx="432816" cy="96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563938" y="3860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1042988" y="5661026"/>
            <a:ext cx="7561262" cy="5302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3079750" y="5769199"/>
            <a:ext cx="327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Lehrkraft BK / Studienrat/-rätin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051050" y="5222875"/>
            <a:ext cx="400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Studienseminar Fach mit Lehrproben </a:t>
            </a: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1090683" y="1604963"/>
            <a:ext cx="3960812" cy="1230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2532133" y="16049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Line 37"/>
          <p:cNvSpPr>
            <a:spLocks noChangeShapeType="1"/>
          </p:cNvSpPr>
          <p:nvPr/>
        </p:nvSpPr>
        <p:spPr bwMode="auto">
          <a:xfrm>
            <a:off x="2027308" y="1604962"/>
            <a:ext cx="0" cy="1220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38"/>
          <p:cNvSpPr>
            <a:spLocks noChangeShapeType="1"/>
          </p:cNvSpPr>
          <p:nvPr/>
        </p:nvSpPr>
        <p:spPr bwMode="auto">
          <a:xfrm>
            <a:off x="2027308" y="203676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Oval 40"/>
          <p:cNvSpPr>
            <a:spLocks noChangeArrowheads="1"/>
          </p:cNvSpPr>
          <p:nvPr/>
        </p:nvSpPr>
        <p:spPr bwMode="auto">
          <a:xfrm>
            <a:off x="6084888" y="1700213"/>
            <a:ext cx="3059112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6659563" y="1773238"/>
            <a:ext cx="2012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Abschluss BA:</a:t>
            </a:r>
          </a:p>
          <a:p>
            <a:pPr eaLnBrk="1" hangingPunct="1"/>
            <a:r>
              <a:rPr lang="de-DE" altLang="de-DE"/>
              <a:t>-Wirtschaftsing.,</a:t>
            </a:r>
          </a:p>
          <a:p>
            <a:pPr eaLnBrk="1" hangingPunct="1"/>
            <a:r>
              <a:rPr lang="de-DE" altLang="de-DE"/>
              <a:t>Fachübersetzer/in</a:t>
            </a: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058341" y="1612345"/>
            <a:ext cx="647700" cy="1226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 rot="16200000">
            <a:off x="4897146" y="2026593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/>
              <a:t>Praktika</a:t>
            </a:r>
          </a:p>
        </p:txBody>
      </p:sp>
      <p:sp>
        <p:nvSpPr>
          <p:cNvPr id="64" name="Text Box 46"/>
          <p:cNvSpPr txBox="1">
            <a:spLocks noChangeArrowheads="1"/>
          </p:cNvSpPr>
          <p:nvPr/>
        </p:nvSpPr>
        <p:spPr bwMode="auto">
          <a:xfrm rot="16200000">
            <a:off x="1083124" y="1922968"/>
            <a:ext cx="992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dirty="0" smtClean="0"/>
              <a:t>Bachelor</a:t>
            </a:r>
          </a:p>
          <a:p>
            <a:pPr algn="ctr" eaLnBrk="1" hangingPunct="1"/>
            <a:r>
              <a:rPr lang="de-DE" altLang="de-DE" sz="1600" dirty="0" smtClean="0"/>
              <a:t>BK</a:t>
            </a:r>
            <a:endParaRPr lang="de-DE" altLang="de-DE" sz="1600" dirty="0"/>
          </a:p>
        </p:txBody>
      </p:sp>
      <p:sp>
        <p:nvSpPr>
          <p:cNvPr id="65" name="Line 48"/>
          <p:cNvSpPr>
            <a:spLocks noChangeShapeType="1"/>
          </p:cNvSpPr>
          <p:nvPr/>
        </p:nvSpPr>
        <p:spPr bwMode="auto">
          <a:xfrm>
            <a:off x="5651500" y="23495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1042988" y="2997200"/>
            <a:ext cx="4753148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7" name="Text Box 50"/>
          <p:cNvSpPr txBox="1">
            <a:spLocks noChangeArrowheads="1"/>
          </p:cNvSpPr>
          <p:nvPr/>
        </p:nvSpPr>
        <p:spPr bwMode="auto">
          <a:xfrm>
            <a:off x="4363016" y="3098006"/>
            <a:ext cx="13906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Fachpraxis-</a:t>
            </a:r>
            <a:br>
              <a:rPr lang="de-DE" altLang="de-DE"/>
            </a:br>
            <a:r>
              <a:rPr lang="de-DE" altLang="de-DE"/>
              <a:t>semester</a:t>
            </a:r>
          </a:p>
        </p:txBody>
      </p:sp>
      <p:sp>
        <p:nvSpPr>
          <p:cNvPr id="68" name="Line 51"/>
          <p:cNvSpPr>
            <a:spLocks noChangeShapeType="1"/>
          </p:cNvSpPr>
          <p:nvPr/>
        </p:nvSpPr>
        <p:spPr bwMode="auto">
          <a:xfrm>
            <a:off x="2484438" y="29972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52"/>
          <p:cNvSpPr>
            <a:spLocks noChangeShapeType="1"/>
          </p:cNvSpPr>
          <p:nvPr/>
        </p:nvSpPr>
        <p:spPr bwMode="auto">
          <a:xfrm>
            <a:off x="1979613" y="29972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Text Box 56"/>
          <p:cNvSpPr txBox="1">
            <a:spLocks noChangeArrowheads="1"/>
          </p:cNvSpPr>
          <p:nvPr/>
        </p:nvSpPr>
        <p:spPr bwMode="auto">
          <a:xfrm rot="16200000">
            <a:off x="1144588" y="3130550"/>
            <a:ext cx="806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Master</a:t>
            </a:r>
            <a:br>
              <a:rPr lang="de-DE" altLang="de-DE" sz="1600"/>
            </a:br>
            <a:r>
              <a:rPr lang="de-DE" altLang="de-DE" sz="1600"/>
              <a:t>BK</a:t>
            </a:r>
          </a:p>
        </p:txBody>
      </p:sp>
      <p:sp>
        <p:nvSpPr>
          <p:cNvPr id="71" name="Line 57"/>
          <p:cNvSpPr>
            <a:spLocks noChangeShapeType="1"/>
          </p:cNvSpPr>
          <p:nvPr/>
        </p:nvSpPr>
        <p:spPr bwMode="auto">
          <a:xfrm>
            <a:off x="3563938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Rectangle 58"/>
          <p:cNvSpPr>
            <a:spLocks noChangeArrowheads="1"/>
          </p:cNvSpPr>
          <p:nvPr/>
        </p:nvSpPr>
        <p:spPr bwMode="auto">
          <a:xfrm>
            <a:off x="6588125" y="2924175"/>
            <a:ext cx="2160588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3" name="Text Box 59"/>
          <p:cNvSpPr txBox="1">
            <a:spLocks noChangeArrowheads="1"/>
          </p:cNvSpPr>
          <p:nvPr/>
        </p:nvSpPr>
        <p:spPr bwMode="auto">
          <a:xfrm>
            <a:off x="6588125" y="2924175"/>
            <a:ext cx="219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            MA</a:t>
            </a:r>
          </a:p>
          <a:p>
            <a:pPr eaLnBrk="1" hangingPunct="1"/>
            <a:r>
              <a:rPr lang="de-DE" altLang="de-DE"/>
              <a:t>Erstfach / Zweitfach</a:t>
            </a: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>
            <a:off x="3563938" y="2918021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1"/>
          <p:cNvSpPr>
            <a:spLocks noChangeShapeType="1"/>
          </p:cNvSpPr>
          <p:nvPr/>
        </p:nvSpPr>
        <p:spPr bwMode="auto">
          <a:xfrm>
            <a:off x="5915025" y="2886075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62"/>
          <p:cNvSpPr>
            <a:spLocks noChangeShapeType="1"/>
          </p:cNvSpPr>
          <p:nvPr/>
        </p:nvSpPr>
        <p:spPr bwMode="auto">
          <a:xfrm>
            <a:off x="5915025" y="337185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Text Box 50"/>
          <p:cNvSpPr txBox="1">
            <a:spLocks noChangeArrowheads="1"/>
          </p:cNvSpPr>
          <p:nvPr/>
        </p:nvSpPr>
        <p:spPr bwMode="auto">
          <a:xfrm>
            <a:off x="2039295" y="3104139"/>
            <a:ext cx="124906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dirty="0" smtClean="0"/>
              <a:t>Berufs-</a:t>
            </a:r>
            <a:br>
              <a:rPr lang="de-DE" altLang="de-DE" dirty="0" smtClean="0"/>
            </a:br>
            <a:r>
              <a:rPr lang="de-DE" altLang="de-DE" dirty="0" err="1" smtClean="0"/>
              <a:t>pädagogik</a:t>
            </a: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182815" y="1585506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Studium Berufliche Fachrichtung</a:t>
            </a:r>
          </a:p>
          <a:p>
            <a:pPr algn="ctr"/>
            <a:r>
              <a:rPr lang="de-DE" sz="1400" dirty="0"/>
              <a:t>m</a:t>
            </a:r>
            <a:r>
              <a:rPr lang="de-DE" sz="1400" dirty="0" smtClean="0"/>
              <a:t>it Fachdidaktik</a:t>
            </a:r>
            <a:endParaRPr lang="de-DE" sz="1400" dirty="0"/>
          </a:p>
        </p:txBody>
      </p:sp>
      <p:sp>
        <p:nvSpPr>
          <p:cNvPr id="78" name="Textfeld 77"/>
          <p:cNvSpPr txBox="1"/>
          <p:nvPr/>
        </p:nvSpPr>
        <p:spPr>
          <a:xfrm>
            <a:off x="2484891" y="2029677"/>
            <a:ext cx="2095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Studium Unterrichtsfach</a:t>
            </a:r>
          </a:p>
          <a:p>
            <a:pPr algn="ctr"/>
            <a:r>
              <a:rPr lang="de-DE" sz="1400" dirty="0"/>
              <a:t>m</a:t>
            </a:r>
            <a:r>
              <a:rPr lang="de-DE" sz="1400" dirty="0" smtClean="0"/>
              <a:t>it Fachdidaktik</a:t>
            </a:r>
            <a:endParaRPr lang="de-DE" sz="1400" dirty="0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>
            <a:off x="2027308" y="2552897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Textfeld 79"/>
          <p:cNvSpPr txBox="1"/>
          <p:nvPr/>
        </p:nvSpPr>
        <p:spPr>
          <a:xfrm>
            <a:off x="2759523" y="2550517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Berufspädagogik</a:t>
            </a:r>
          </a:p>
        </p:txBody>
      </p:sp>
      <p:cxnSp>
        <p:nvCxnSpPr>
          <p:cNvPr id="7" name="Gerade Verbindung mit Pfeil 6"/>
          <p:cNvCxnSpPr>
            <a:stCxn id="77" idx="3"/>
            <a:endCxn id="67" idx="1"/>
          </p:cNvCxnSpPr>
          <p:nvPr/>
        </p:nvCxnSpPr>
        <p:spPr>
          <a:xfrm flipV="1">
            <a:off x="3288355" y="3421062"/>
            <a:ext cx="1074661" cy="62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458764" y="342621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Fächer</a:t>
            </a:r>
            <a:endParaRPr lang="de-DE" sz="1400" dirty="0"/>
          </a:p>
        </p:txBody>
      </p:sp>
      <p:sp>
        <p:nvSpPr>
          <p:cNvPr id="81" name="Textfeld 80"/>
          <p:cNvSpPr txBox="1"/>
          <p:nvPr/>
        </p:nvSpPr>
        <p:spPr>
          <a:xfrm>
            <a:off x="3416483" y="312122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Didaktik</a:t>
            </a:r>
            <a:endParaRPr lang="de-DE" sz="14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5524209" y="3587527"/>
            <a:ext cx="1352047" cy="0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3739686" y="9779497"/>
            <a:ext cx="1516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Studienrealität</a:t>
            </a:r>
            <a:endParaRPr lang="de-DE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feld 3"/>
          <p:cNvSpPr txBox="1">
            <a:spLocks noChangeArrowheads="1"/>
          </p:cNvSpPr>
          <p:nvPr/>
        </p:nvSpPr>
        <p:spPr bwMode="auto">
          <a:xfrm>
            <a:off x="107950" y="6381750"/>
            <a:ext cx="301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bg1"/>
                </a:solidFill>
              </a:rPr>
              <a:t>dreher.tvd@uni-siegen.de</a:t>
            </a:r>
          </a:p>
        </p:txBody>
      </p:sp>
      <p:pic>
        <p:nvPicPr>
          <p:cNvPr id="1026" name="Picture 2" descr="http://www.tvd-edu.com/files/cto_layout/img/placeholder/image-placeholde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8" y="1484784"/>
            <a:ext cx="9172667" cy="41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feld 1"/>
          <p:cNvSpPr txBox="1">
            <a:spLocks noChangeArrowheads="1"/>
          </p:cNvSpPr>
          <p:nvPr/>
        </p:nvSpPr>
        <p:spPr bwMode="auto">
          <a:xfrm>
            <a:off x="3491880" y="6304290"/>
            <a:ext cx="2406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Studienrealität</a:t>
            </a:r>
            <a:endParaRPr lang="de-DE" altLang="de-D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Bildschirmpräsentation (4:3)</PresentationFormat>
  <Paragraphs>211</Paragraphs>
  <Slides>16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Aharoni</vt:lpstr>
      <vt:lpstr>Arial</vt:lpstr>
      <vt:lpstr>Arial Black</vt:lpstr>
      <vt:lpstr>Bliss 2 Regular</vt:lpstr>
      <vt:lpstr>Calibri</vt:lpstr>
      <vt:lpstr>Magneto</vt:lpstr>
      <vt:lpstr>Times New Roman</vt:lpstr>
      <vt:lpstr>Trebuchet MS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Hilfskräfte-Presse</dc:creator>
  <cp:lastModifiedBy>Prof. Dr. Dreher</cp:lastModifiedBy>
  <cp:revision>104</cp:revision>
  <dcterms:created xsi:type="dcterms:W3CDTF">2013-01-23T11:20:30Z</dcterms:created>
  <dcterms:modified xsi:type="dcterms:W3CDTF">2014-06-20T08:34:56Z</dcterms:modified>
</cp:coreProperties>
</file>